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31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65" r:id="rId12"/>
    <p:sldId id="266" r:id="rId13"/>
    <p:sldId id="267" r:id="rId14"/>
    <p:sldId id="268" r:id="rId15"/>
    <p:sldId id="269" r:id="rId16"/>
    <p:sldId id="270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10" r:id="rId31"/>
    <p:sldId id="308" r:id="rId32"/>
    <p:sldId id="309" r:id="rId33"/>
    <p:sldId id="311" r:id="rId34"/>
    <p:sldId id="312" r:id="rId35"/>
    <p:sldId id="313" r:id="rId36"/>
    <p:sldId id="314" r:id="rId37"/>
    <p:sldId id="315" r:id="rId38"/>
    <p:sldId id="316" r:id="rId39"/>
    <p:sldId id="318" r:id="rId40"/>
    <p:sldId id="31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8" autoAdjust="0"/>
    <p:restoredTop sz="94660"/>
  </p:normalViewPr>
  <p:slideViewPr>
    <p:cSldViewPr>
      <p:cViewPr varScale="1">
        <p:scale>
          <a:sx n="104" d="100"/>
          <a:sy n="104" d="100"/>
        </p:scale>
        <p:origin x="185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C:\Users\421\OneDrive\Рабочий стол\Screenshot_2024-03-14-09-03-29-597_com.brave.browser-edit.jpg">
            <a:extLst>
              <a:ext uri="{FF2B5EF4-FFF2-40B4-BE49-F238E27FC236}">
                <a16:creationId xmlns:a16="http://schemas.microsoft.com/office/drawing/2014/main" id="{BE54848C-5C5B-4616-823A-9868936E95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81848"/>
            <a:ext cx="1168763" cy="70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Национальные клинические рекомендации</a:t>
            </a:r>
            <a:r>
              <a:rPr lang="en-US" dirty="0"/>
              <a:t>: </a:t>
            </a:r>
            <a:r>
              <a:rPr lang="ru-RU" dirty="0"/>
              <a:t>гнойный медиастинит ( проект 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ru-RU" dirty="0"/>
              <a:t>д.м.н.</a:t>
            </a:r>
            <a:r>
              <a:rPr lang="en-US" dirty="0"/>
              <a:t>, </a:t>
            </a:r>
            <a:r>
              <a:rPr lang="ru-RU" dirty="0"/>
              <a:t>профессор </a:t>
            </a:r>
            <a:r>
              <a:rPr lang="ru-RU" dirty="0" err="1"/>
              <a:t>Чикинев</a:t>
            </a:r>
            <a:r>
              <a:rPr lang="ru-RU" dirty="0"/>
              <a:t> Ю.В.</a:t>
            </a:r>
          </a:p>
        </p:txBody>
      </p:sp>
      <p:pic>
        <p:nvPicPr>
          <p:cNvPr id="5" name="Picture 2" descr="C:\Users\421\OneDrive\Рабочий стол\Screenshot_2024-03-14-09-03-29-597_com.brave.browser-ed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326" y="705656"/>
            <a:ext cx="1711185" cy="10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qrcoder.ru/code/?http%3A%2F%2Fwww.thoracic.ru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266" y="4802067"/>
            <a:ext cx="1673466" cy="167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553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Особенности кодирования заболевания или состояния (группы заболеваний или состояний) по Международной статистической классификации болезней и проблем, связанных со здоровьем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958138"/>
              </p:ext>
            </p:extLst>
          </p:nvPr>
        </p:nvGraphicFramePr>
        <p:xfrm>
          <a:off x="1043608" y="3068960"/>
          <a:ext cx="6120680" cy="325805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Класс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 (J00-J99)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Блок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>
                          <a:effectLst/>
                        </a:rPr>
                        <a:t>J85-</a:t>
                      </a:r>
                      <a:r>
                        <a:rPr lang="en-US" sz="2000" b="1" kern="1200">
                          <a:effectLst/>
                        </a:rPr>
                        <a:t>J86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000" b="1" kern="1200">
                          <a:effectLst/>
                        </a:rPr>
                        <a:t>J95-J99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 dirty="0" err="1">
                          <a:effectLst/>
                        </a:rPr>
                        <a:t>Подблок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>
                          <a:effectLst/>
                        </a:rPr>
                        <a:t>J</a:t>
                      </a:r>
                      <a:r>
                        <a:rPr lang="en-US" sz="2000" b="1" kern="1200">
                          <a:effectLst/>
                        </a:rPr>
                        <a:t>85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000" b="1" kern="1200">
                          <a:effectLst/>
                        </a:rPr>
                        <a:t>J98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Код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J</a:t>
                      </a:r>
                      <a:r>
                        <a:rPr lang="en-US" sz="2000" b="1" kern="1200" dirty="0">
                          <a:effectLst/>
                        </a:rPr>
                        <a:t>85.3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2000" b="1" kern="1200" dirty="0">
                          <a:effectLst/>
                        </a:rPr>
                        <a:t>J98.5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72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Коды МКБ-10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en-US" dirty="0"/>
              <a:t>J </a:t>
            </a:r>
            <a:r>
              <a:rPr lang="ru-RU" dirty="0"/>
              <a:t>85.3- абсцесс средостения</a:t>
            </a:r>
          </a:p>
          <a:p>
            <a:r>
              <a:rPr lang="en-US" dirty="0"/>
              <a:t>J</a:t>
            </a:r>
            <a:r>
              <a:rPr lang="ru-RU" dirty="0"/>
              <a:t>98.5 - болезни средостения, не классифицированные в других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10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/>
              <a:t>Классификация заболевания или состояния по Иванову А.Я. (1959)</a:t>
            </a:r>
            <a:br>
              <a:rPr lang="ru-RU" sz="3200" dirty="0"/>
            </a:br>
            <a:r>
              <a:rPr lang="ru-RU" sz="3200" dirty="0"/>
              <a:t> (группы заболеваний или состояний)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264474"/>
              </p:ext>
            </p:extLst>
          </p:nvPr>
        </p:nvGraphicFramePr>
        <p:xfrm>
          <a:off x="457201" y="1916832"/>
          <a:ext cx="8229599" cy="3600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2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309">
                <a:tc rowSpan="6"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Первичные или травма-</a:t>
                      </a:r>
                      <a:r>
                        <a:rPr lang="ru-RU" sz="2000" b="0" dirty="0" err="1">
                          <a:effectLst/>
                        </a:rPr>
                        <a:t>тические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При ранениях средостения без повреждения его органов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>
                          <a:effectLst/>
                        </a:rPr>
                        <a:t>При ранениях средостения с повреждением его органов</a:t>
                      </a:r>
                      <a:endParaRPr lang="ru-RU" sz="20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При ранениях средостения сочетанных с ранениями легких и плевры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Послеоперационные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При повреждениях пищевода инструментальных или инородными телами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При ранениях средостения без повреждения его органов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309">
                <a:tc rowSpan="3"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Вторичные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</a:rPr>
                        <a:t>Контактные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Метастатические с выясненным источником инфекции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00"/>
                        </a:spcAft>
                      </a:pPr>
                      <a:r>
                        <a:rPr lang="ru-RU" sz="2000" b="0" dirty="0">
                          <a:effectLst/>
                        </a:rPr>
                        <a:t>Метастатические с невыясненным источником инфекции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81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По распространенности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413527"/>
              </p:ext>
            </p:extLst>
          </p:nvPr>
        </p:nvGraphicFramePr>
        <p:xfrm>
          <a:off x="971600" y="1556792"/>
          <a:ext cx="7560840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4787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1. Склонные к ограничению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2. Прогрессирующие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Острые гнойные и негнойные лимфадениты средостения с вовлечением в воспалительный процесс окружающей клетчатки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Множественные и единичные абсцессы средостения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Флегмоны средостения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22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/>
              <a:t>По локализации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250470"/>
              </p:ext>
            </p:extLst>
          </p:nvPr>
        </p:nvGraphicFramePr>
        <p:xfrm>
          <a:off x="1187624" y="1844824"/>
          <a:ext cx="6768752" cy="3332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156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Передние</a:t>
                      </a:r>
                    </a:p>
                    <a:p>
                      <a:pPr algn="ctr"/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Верхние, с расположением выше III межреберья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Нижние, книзу от III межреберья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Всего переднего отдела средостения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156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Задние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Верхние, с расположением выше V грудного позвонка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Нижние, с расположением ниже V грудного позвонка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Всего заднего отдела средостения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1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Тотальные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08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800" b="1" dirty="0"/>
              <a:t>По течению можно выделить 2 типа нисходящих медиастинитов (</a:t>
            </a:r>
            <a:r>
              <a:rPr lang="en-US" sz="3800" b="1" dirty="0"/>
              <a:t>Endo S</a:t>
            </a:r>
            <a:r>
              <a:rPr lang="ru-RU" sz="3800" b="1" dirty="0"/>
              <a:t>.)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/>
          </a:bodyPr>
          <a:lstStyle/>
          <a:p>
            <a:r>
              <a:rPr lang="en-US" dirty="0"/>
              <a:t>I</a:t>
            </a:r>
            <a:r>
              <a:rPr lang="ru-RU" dirty="0"/>
              <a:t> тип – флегмона клетчаточных пространств шеи;</a:t>
            </a:r>
          </a:p>
          <a:p>
            <a:r>
              <a:rPr lang="en-US" dirty="0" err="1"/>
              <a:t>IIa</a:t>
            </a:r>
            <a:r>
              <a:rPr lang="ru-RU" dirty="0"/>
              <a:t> тип – флегмона клетчаточных пространств шеи и передний нисходящий медиастинит;</a:t>
            </a:r>
          </a:p>
          <a:p>
            <a:r>
              <a:rPr lang="en-US" dirty="0" err="1"/>
              <a:t>IIb</a:t>
            </a:r>
            <a:r>
              <a:rPr lang="ru-RU" dirty="0"/>
              <a:t> тип – флегмона клетчаточных пространств шеи и нисходящий </a:t>
            </a:r>
            <a:r>
              <a:rPr lang="ru-RU" dirty="0" err="1"/>
              <a:t>панмедиастинит</a:t>
            </a:r>
            <a:r>
              <a:rPr lang="ru-RU" dirty="0"/>
              <a:t> ;</a:t>
            </a:r>
          </a:p>
          <a:p>
            <a:r>
              <a:rPr lang="en-US" dirty="0" err="1"/>
              <a:t>IIc</a:t>
            </a:r>
            <a:r>
              <a:rPr lang="ru-RU" dirty="0"/>
              <a:t> тип – флегмона клетчаточных пространств шеи и нисходящий задний медиастинит;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497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80727"/>
            <a:ext cx="8077200" cy="527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421\OneDrive\Рабочий стол\Screenshot_2024-03-14-09-03-29-597_com.brave.browser-ed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038" y="294072"/>
            <a:ext cx="1414203" cy="84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400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Autofit/>
          </a:bodyPr>
          <a:lstStyle/>
          <a:p>
            <a:r>
              <a:rPr lang="ru-RU" sz="3400" b="1" dirty="0"/>
              <a:t>Клиническая картина заболевания или состояния (группы заболеваний или состояний)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83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	Болевой синдром</a:t>
            </a:r>
          </a:p>
          <a:p>
            <a:r>
              <a:rPr lang="ru-RU" dirty="0"/>
              <a:t>2.	Интоксикационный синдром</a:t>
            </a:r>
          </a:p>
          <a:p>
            <a:endParaRPr lang="ru-RU" dirty="0"/>
          </a:p>
          <a:p>
            <a:r>
              <a:rPr lang="ru-RU" dirty="0"/>
              <a:t>Клиническая картина зависит от следующих факторов</a:t>
            </a:r>
          </a:p>
          <a:p>
            <a:pPr lvl="0"/>
            <a:r>
              <a:rPr lang="ru-RU" dirty="0"/>
              <a:t>Предшествующая патология развития флегмоны (ОРВИ, зубная боль</a:t>
            </a:r>
            <a:r>
              <a:rPr lang="en-US" dirty="0"/>
              <a:t>,</a:t>
            </a:r>
            <a:r>
              <a:rPr lang="ru-RU" dirty="0"/>
              <a:t> травматическое воздействие, хирургические или инвазивные диагностические вмешательства, наличие образований в заинтересованной области  </a:t>
            </a:r>
          </a:p>
          <a:p>
            <a:pPr lvl="0"/>
            <a:r>
              <a:rPr lang="ru-RU" dirty="0"/>
              <a:t>Уровень убедительности рекомендации В</a:t>
            </a:r>
          </a:p>
          <a:p>
            <a:pPr lvl="0"/>
            <a:r>
              <a:rPr lang="ru-RU" dirty="0" err="1"/>
              <a:t>Коморбидность</a:t>
            </a:r>
            <a:r>
              <a:rPr lang="ru-RU" dirty="0"/>
              <a:t> пациента </a:t>
            </a:r>
          </a:p>
          <a:p>
            <a:pPr lvl="0"/>
            <a:r>
              <a:rPr lang="ru-RU" dirty="0"/>
              <a:t>Уровень убедительности рекомендации С</a:t>
            </a:r>
          </a:p>
          <a:p>
            <a:pPr lvl="0"/>
            <a:r>
              <a:rPr lang="ru-RU" dirty="0"/>
              <a:t>Давность заболевания </a:t>
            </a:r>
          </a:p>
          <a:p>
            <a:pPr lvl="0"/>
            <a:r>
              <a:rPr lang="ru-RU" dirty="0"/>
              <a:t>Уровень убедительности рекомендации А</a:t>
            </a:r>
          </a:p>
          <a:p>
            <a:pPr lvl="0"/>
            <a:r>
              <a:rPr lang="ru-RU" dirty="0"/>
              <a:t>Сроки оказания медицинской помощи</a:t>
            </a:r>
          </a:p>
          <a:p>
            <a:pPr lvl="0"/>
            <a:r>
              <a:rPr lang="ru-RU" dirty="0"/>
              <a:t> Уровень убедительности рекомендации А</a:t>
            </a:r>
          </a:p>
        </p:txBody>
      </p:sp>
    </p:spTree>
    <p:extLst>
      <p:ext uri="{BB962C8B-B14F-4D97-AF65-F5344CB8AC3E}">
        <p14:creationId xmlns:p14="http://schemas.microsoft.com/office/powerpoint/2010/main" val="3915324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 anchor="t">
            <a:noAutofit/>
          </a:bodyPr>
          <a:lstStyle/>
          <a:p>
            <a:r>
              <a:rPr lang="ru-RU" sz="3200" b="1" dirty="0"/>
              <a:t>Диагностика заболевания или состояния (группы заболеваний или состояний) медицинские показания и противопоказания к применению методов диагностики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ru-RU" dirty="0"/>
              <a:t>			Жалобы и анамнез</a:t>
            </a:r>
          </a:p>
          <a:p>
            <a:r>
              <a:rPr lang="ru-RU" dirty="0"/>
              <a:t>Болевой синдром</a:t>
            </a:r>
          </a:p>
          <a:p>
            <a:r>
              <a:rPr lang="ru-RU" dirty="0"/>
              <a:t>Пациенты жалуются на интенсивную боль в груди, шее, между лопаток. </a:t>
            </a:r>
          </a:p>
          <a:p>
            <a:r>
              <a:rPr lang="ru-RU" dirty="0"/>
              <a:t>Боль усиливается при смене положения тела, движении, кашле, глубоком дыхании, проглатывании.</a:t>
            </a:r>
          </a:p>
        </p:txBody>
      </p:sp>
    </p:spTree>
    <p:extLst>
      <p:ext uri="{BB962C8B-B14F-4D97-AF65-F5344CB8AC3E}">
        <p14:creationId xmlns:p14="http://schemas.microsoft.com/office/powerpoint/2010/main" val="1660424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DA84F12-F69A-47EC-A398-25F94DCD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Интоксикационный синдром</a:t>
            </a:r>
          </a:p>
          <a:p>
            <a:r>
              <a:rPr lang="ru-RU" dirty="0"/>
              <a:t>Большой объем жировой клетчатки, которая богато пронизана сетью сосудов, которая создает большую абсорбирующую поверхность. Это приводит к быстрому развитию очень выраженного интоксикационного синдрома</a:t>
            </a:r>
          </a:p>
          <a:p>
            <a:r>
              <a:rPr lang="ru-RU" dirty="0"/>
              <a:t>Синдром системного воспалительного ответа </a:t>
            </a:r>
          </a:p>
          <a:p>
            <a:r>
              <a:rPr lang="en-US" dirty="0"/>
              <a:t>T</a:t>
            </a:r>
            <a:r>
              <a:rPr lang="ru-RU" dirty="0"/>
              <a:t>  - &lt; 36.0 или &gt; 38.0 С</a:t>
            </a:r>
          </a:p>
          <a:p>
            <a:r>
              <a:rPr lang="ru-RU" dirty="0"/>
              <a:t>Частота пульса - &gt; 90 в 1 минуту</a:t>
            </a:r>
          </a:p>
          <a:p>
            <a:r>
              <a:rPr lang="ru-RU" dirty="0"/>
              <a:t>Частота дыхательных движений &gt; 24 в 1 минуту</a:t>
            </a:r>
          </a:p>
          <a:p>
            <a:r>
              <a:rPr lang="ru-RU" dirty="0"/>
              <a:t>Лейкоциты &lt; 4*109/л или &gt; 12*109/л, </a:t>
            </a:r>
          </a:p>
          <a:p>
            <a:r>
              <a:rPr lang="ru-RU" dirty="0" err="1"/>
              <a:t>Палочкоядерный</a:t>
            </a:r>
            <a:r>
              <a:rPr lang="ru-RU" dirty="0"/>
              <a:t> сдвиг &gt; 10%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31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Autofit/>
          </a:bodyPr>
          <a:lstStyle/>
          <a:p>
            <a:r>
              <a:rPr lang="ru-RU" dirty="0"/>
              <a:t>Определение заболевания </a:t>
            </a:r>
            <a:br>
              <a:rPr lang="ru-RU" dirty="0"/>
            </a:br>
            <a:r>
              <a:rPr lang="ru-RU" dirty="0"/>
              <a:t>или состояния </a:t>
            </a:r>
            <a:br>
              <a:rPr lang="ru-RU" dirty="0"/>
            </a:br>
            <a:r>
              <a:rPr lang="ru-RU" dirty="0"/>
              <a:t>(группы заболеваний или состояний)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/>
          </a:bodyPr>
          <a:lstStyle/>
          <a:p>
            <a:r>
              <a:rPr lang="ru-RU" dirty="0"/>
              <a:t>Медиастинит - асептический или микробный воспалительный процесс в клетчатке средостения с острым либо хроническим течением (Абакумов М.М., 2004).</a:t>
            </a:r>
          </a:p>
        </p:txBody>
      </p:sp>
    </p:spTree>
    <p:extLst>
      <p:ext uri="{BB962C8B-B14F-4D97-AF65-F5344CB8AC3E}">
        <p14:creationId xmlns:p14="http://schemas.microsoft.com/office/powerpoint/2010/main" val="3395814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/>
              <a:t>Физикальное</a:t>
            </a:r>
            <a:r>
              <a:rPr lang="ru-RU" b="1" dirty="0"/>
              <a:t> обследование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ru-RU" dirty="0"/>
              <a:t>Пальпация в яремной вырезке, на шее, по ходу сосудисто-нервного пучка, поколачивание по грудине и остистым отросткам грудных позвонков, все это существенно усиливает боль.</a:t>
            </a:r>
          </a:p>
          <a:p>
            <a:pPr marL="0" indent="0">
              <a:buNone/>
            </a:pPr>
            <a:r>
              <a:rPr lang="ru-RU" dirty="0"/>
              <a:t>     </a:t>
            </a:r>
          </a:p>
          <a:p>
            <a:pPr marL="0" indent="0">
              <a:buNone/>
            </a:pPr>
            <a:r>
              <a:rPr lang="ru-RU" b="1" dirty="0"/>
              <a:t>Уровень убедительности рекомендации С </a:t>
            </a:r>
          </a:p>
        </p:txBody>
      </p:sp>
    </p:spTree>
    <p:extLst>
      <p:ext uri="{BB962C8B-B14F-4D97-AF65-F5344CB8AC3E}">
        <p14:creationId xmlns:p14="http://schemas.microsoft.com/office/powerpoint/2010/main" val="3414535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    Локальные симптомы медиастинита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796" y="1417638"/>
            <a:ext cx="8229600" cy="4525963"/>
          </a:xfrm>
        </p:spPr>
        <p:txBody>
          <a:bodyPr>
            <a:noAutofit/>
          </a:bodyPr>
          <a:lstStyle/>
          <a:p>
            <a:pPr lvl="0">
              <a:spcBef>
                <a:spcPts val="300"/>
              </a:spcBef>
            </a:pPr>
            <a:r>
              <a:rPr lang="ru-RU" sz="2400" dirty="0"/>
              <a:t>Симптом Иванова – боль или усиление боли при пальпации и смещении сосудисто-нервного пучка на шее </a:t>
            </a:r>
          </a:p>
          <a:p>
            <a:pPr lvl="0">
              <a:spcBef>
                <a:spcPts val="300"/>
              </a:spcBef>
            </a:pPr>
            <a:r>
              <a:rPr lang="ru-RU" sz="2400" dirty="0"/>
              <a:t>Симптом </a:t>
            </a:r>
            <a:r>
              <a:rPr lang="ru-RU" sz="2400" dirty="0" err="1"/>
              <a:t>Рутенберга-Ревуцкого</a:t>
            </a:r>
            <a:r>
              <a:rPr lang="ru-RU" sz="2400" dirty="0"/>
              <a:t> – усиление боли при смещении трахеи</a:t>
            </a:r>
          </a:p>
          <a:p>
            <a:pPr lvl="0">
              <a:spcBef>
                <a:spcPts val="300"/>
              </a:spcBef>
            </a:pPr>
            <a:r>
              <a:rPr lang="ru-RU" sz="2400" dirty="0"/>
              <a:t>Симптом </a:t>
            </a:r>
            <a:r>
              <a:rPr lang="ru-RU" sz="2400" dirty="0" err="1"/>
              <a:t>Герке</a:t>
            </a:r>
            <a:r>
              <a:rPr lang="ru-RU" sz="2400" dirty="0"/>
              <a:t> – усиление боли при запрокидывании головы</a:t>
            </a:r>
          </a:p>
          <a:p>
            <a:pPr lvl="0">
              <a:spcBef>
                <a:spcPts val="300"/>
              </a:spcBef>
            </a:pPr>
            <a:r>
              <a:rPr lang="ru-RU" sz="2400" dirty="0"/>
              <a:t>Симптом </a:t>
            </a:r>
            <a:r>
              <a:rPr lang="ru-RU" sz="2400" dirty="0" err="1"/>
              <a:t>Равича</a:t>
            </a:r>
            <a:r>
              <a:rPr lang="ru-RU" sz="2400" dirty="0"/>
              <a:t>-Щербо (</a:t>
            </a:r>
            <a:r>
              <a:rPr lang="ru-RU" sz="2400" dirty="0" err="1"/>
              <a:t>югулярный</a:t>
            </a:r>
            <a:r>
              <a:rPr lang="ru-RU" sz="2400" dirty="0"/>
              <a:t> симптом) – глубокое втяжение в яремной вырезке при глубоком дыхании</a:t>
            </a:r>
          </a:p>
          <a:p>
            <a:pPr lvl="0">
              <a:spcBef>
                <a:spcPts val="300"/>
              </a:spcBef>
            </a:pPr>
            <a:r>
              <a:rPr lang="ru-RU" sz="2400" dirty="0"/>
              <a:t>Симптом Штейнберга – ригидность длинных мышц спины рефлекторного характера</a:t>
            </a:r>
          </a:p>
          <a:p>
            <a:pPr lvl="0">
              <a:spcBef>
                <a:spcPts val="300"/>
              </a:spcBef>
            </a:pPr>
            <a:r>
              <a:rPr lang="ru-RU" sz="2400" dirty="0"/>
              <a:t>Компрессионный симптом – появление боли в груди при поколачивании по пяткам вытянутых ног при горизонтальном положении больного</a:t>
            </a:r>
          </a:p>
        </p:txBody>
      </p:sp>
    </p:spTree>
    <p:extLst>
      <p:ext uri="{BB962C8B-B14F-4D97-AF65-F5344CB8AC3E}">
        <p14:creationId xmlns:p14="http://schemas.microsoft.com/office/powerpoint/2010/main" val="64672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Лабораторные диагностические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Общий анализ крови с формулой</a:t>
            </a:r>
          </a:p>
          <a:p>
            <a:pPr lvl="0"/>
            <a:r>
              <a:rPr lang="ru-RU" dirty="0"/>
              <a:t>Биохимический анализ крови с обязательной оценкой показателей почечной функции</a:t>
            </a:r>
          </a:p>
          <a:p>
            <a:pPr lvl="0"/>
            <a:r>
              <a:rPr lang="ru-RU" dirty="0"/>
              <a:t>Исследование системы гемостаза</a:t>
            </a:r>
          </a:p>
          <a:p>
            <a:pPr lvl="0"/>
            <a:r>
              <a:rPr lang="ru-RU" dirty="0"/>
              <a:t>Группа крови, </a:t>
            </a:r>
            <a:r>
              <a:rPr lang="en-US" dirty="0"/>
              <a:t>Rh</a:t>
            </a:r>
            <a:r>
              <a:rPr lang="ru-RU" dirty="0"/>
              <a:t>-принадлежность</a:t>
            </a:r>
          </a:p>
          <a:p>
            <a:pPr lvl="0"/>
            <a:r>
              <a:rPr lang="ru-RU" dirty="0"/>
              <a:t>Микроскопия раневого экссудата</a:t>
            </a:r>
          </a:p>
          <a:p>
            <a:pPr lvl="0"/>
            <a:r>
              <a:rPr lang="ru-RU" dirty="0" err="1"/>
              <a:t>Бакпосев</a:t>
            </a:r>
            <a:r>
              <a:rPr lang="ru-RU" dirty="0"/>
              <a:t> с чувствительностью к антибиотикам </a:t>
            </a:r>
            <a:r>
              <a:rPr lang="ru-RU" dirty="0" err="1"/>
              <a:t>интраоперационно</a:t>
            </a:r>
            <a:r>
              <a:rPr lang="ru-RU" dirty="0"/>
              <a:t> из раны</a:t>
            </a:r>
          </a:p>
          <a:p>
            <a:r>
              <a:rPr lang="ru-RU" dirty="0"/>
              <a:t>Уровень убедительности рекомендации С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866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/>
              <a:t>Инструментальные диагностические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dirty="0"/>
              <a:t>ЭКГ</a:t>
            </a:r>
          </a:p>
          <a:p>
            <a:pPr lvl="0"/>
            <a:r>
              <a:rPr lang="ru-RU" dirty="0" err="1"/>
              <a:t>Фиброэзофагогастроскопия</a:t>
            </a:r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b="1" dirty="0"/>
              <a:t>Уровень убедительности рекомендации С </a:t>
            </a:r>
          </a:p>
        </p:txBody>
      </p:sp>
    </p:spTree>
    <p:extLst>
      <p:ext uri="{BB962C8B-B14F-4D97-AF65-F5344CB8AC3E}">
        <p14:creationId xmlns:p14="http://schemas.microsoft.com/office/powerpoint/2010/main" val="1143046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/>
              <a:t>Рентгеновские методы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314269"/>
              </p:ext>
            </p:extLst>
          </p:nvPr>
        </p:nvGraphicFramePr>
        <p:xfrm>
          <a:off x="827584" y="1432135"/>
          <a:ext cx="7992888" cy="442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9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3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697">
                <a:tc>
                  <a:txBody>
                    <a:bodyPr/>
                    <a:lstStyle/>
                    <a:p>
                      <a:pPr algn="ctr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1" dirty="0">
                          <a:effectLst/>
                        </a:rPr>
                        <a:t>Метод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1" dirty="0">
                          <a:effectLst/>
                        </a:rPr>
                        <a:t>Оцениваемый признак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920"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1" dirty="0">
                          <a:effectLst/>
                        </a:rPr>
                        <a:t>Рентгенография шеи в боковой проекции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0" dirty="0">
                          <a:effectLst/>
                        </a:rPr>
                        <a:t>Наличие расширения </a:t>
                      </a:r>
                      <a:r>
                        <a:rPr lang="ru-RU" sz="1800" b="0" dirty="0" err="1">
                          <a:effectLst/>
                        </a:rPr>
                        <a:t>превертебрального</a:t>
                      </a:r>
                      <a:r>
                        <a:rPr lang="ru-RU" sz="1800" b="0" dirty="0">
                          <a:effectLst/>
                        </a:rPr>
                        <a:t> пространства на уровне </a:t>
                      </a:r>
                      <a:r>
                        <a:rPr lang="en-US" sz="1800" b="0" dirty="0">
                          <a:effectLst/>
                        </a:rPr>
                        <a:t>C</a:t>
                      </a:r>
                      <a:r>
                        <a:rPr lang="en-US" sz="1800" b="0" baseline="-25000" dirty="0">
                          <a:effectLst/>
                        </a:rPr>
                        <a:t>IV</a:t>
                      </a:r>
                      <a:r>
                        <a:rPr lang="ru-RU" sz="1800" b="0" baseline="-25000" dirty="0">
                          <a:effectLst/>
                        </a:rPr>
                        <a:t>-</a:t>
                      </a:r>
                      <a:r>
                        <a:rPr lang="en-US" sz="1800" b="0" baseline="-25000" dirty="0">
                          <a:effectLst/>
                        </a:rPr>
                        <a:t>VI</a:t>
                      </a:r>
                      <a:r>
                        <a:rPr lang="ru-RU" sz="1800" b="0" dirty="0">
                          <a:effectLst/>
                        </a:rPr>
                        <a:t>, и/или, наличие газа в </a:t>
                      </a:r>
                      <a:r>
                        <a:rPr lang="ru-RU" sz="1800" b="0" dirty="0" err="1">
                          <a:effectLst/>
                        </a:rPr>
                        <a:t>превертабральном</a:t>
                      </a:r>
                      <a:r>
                        <a:rPr lang="ru-RU" sz="1800" b="0" dirty="0">
                          <a:effectLst/>
                        </a:rPr>
                        <a:t> пространстве</a:t>
                      </a:r>
                      <a:endParaRPr lang="ru-RU" sz="1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928"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1" dirty="0">
                          <a:effectLst/>
                        </a:rPr>
                        <a:t>Рентгенография грудной клетки в прямой проекции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0" dirty="0">
                          <a:effectLst/>
                        </a:rPr>
                        <a:t>Расширение срединной тени</a:t>
                      </a:r>
                      <a:endParaRPr lang="ru-RU" sz="1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effectLst/>
                        </a:rPr>
                        <a:t>Рентгеноскопия пищевода и желудка с </a:t>
                      </a:r>
                      <a:r>
                        <a:rPr lang="ru-RU" sz="1800" b="1" dirty="0" err="1">
                          <a:effectLst/>
                        </a:rPr>
                        <a:t>перорасльным</a:t>
                      </a:r>
                      <a:r>
                        <a:rPr lang="ru-RU" sz="1800" b="1" dirty="0">
                          <a:effectLst/>
                        </a:rPr>
                        <a:t> введение водорастворимого </a:t>
                      </a:r>
                      <a:r>
                        <a:rPr lang="ru-RU" sz="1800" b="1" dirty="0" err="1">
                          <a:effectLst/>
                        </a:rPr>
                        <a:t>рентгенконтрастного</a:t>
                      </a:r>
                      <a:r>
                        <a:rPr lang="ru-RU" sz="1800" b="1" dirty="0">
                          <a:effectLst/>
                        </a:rPr>
                        <a:t> препарата 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>
                          <a:effectLst/>
                        </a:rPr>
                        <a:t>Выход </a:t>
                      </a:r>
                      <a:r>
                        <a:rPr lang="ru-RU" sz="1800" b="0" dirty="0" err="1">
                          <a:effectLst/>
                        </a:rPr>
                        <a:t>рентгенконтрастного</a:t>
                      </a:r>
                      <a:r>
                        <a:rPr lang="ru-RU" sz="1800" b="0" dirty="0">
                          <a:effectLst/>
                        </a:rPr>
                        <a:t> препарата за пределы просвета пищевода</a:t>
                      </a:r>
                      <a:endParaRPr lang="ru-RU" sz="1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3301"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1" dirty="0">
                          <a:effectLst/>
                        </a:rPr>
                        <a:t>МСКТ шеи и грудной клетки с внутривенным контрастированием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750"/>
                        </a:spcBef>
                        <a:spcAft>
                          <a:spcPts val="2250"/>
                        </a:spcAft>
                      </a:pPr>
                      <a:r>
                        <a:rPr lang="ru-RU" sz="1800" b="0" dirty="0">
                          <a:effectLst/>
                        </a:rPr>
                        <a:t>Отек клетчатки средостения, наличие газовых и жидкостных включений в клетчатке, </a:t>
                      </a:r>
                      <a:r>
                        <a:rPr lang="ru-RU" sz="1800" b="0" dirty="0" err="1">
                          <a:effectLst/>
                        </a:rPr>
                        <a:t>распростанение</a:t>
                      </a:r>
                      <a:r>
                        <a:rPr lang="ru-RU" sz="1800" b="0" dirty="0">
                          <a:effectLst/>
                        </a:rPr>
                        <a:t> процесса из шеи в </a:t>
                      </a:r>
                      <a:r>
                        <a:rPr lang="ru-RU" sz="1800" b="0" dirty="0" err="1">
                          <a:effectLst/>
                        </a:rPr>
                        <a:t>средостение.Состояние</a:t>
                      </a:r>
                      <a:r>
                        <a:rPr lang="ru-RU" sz="1800" b="0" dirty="0">
                          <a:effectLst/>
                        </a:rPr>
                        <a:t> плевральных полостей, перикарда</a:t>
                      </a:r>
                      <a:endParaRPr lang="ru-RU" sz="18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515" marR="6251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6021288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+mj-lt"/>
                <a:ea typeface="Calibri" pitchFamily="34" charset="0"/>
                <a:cs typeface="Times New Roman" pitchFamily="18" charset="0"/>
              </a:rPr>
              <a:t>Уровень убедительности рекомендации А</a:t>
            </a:r>
            <a:endParaRPr lang="ru-RU" sz="2400" b="1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26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 anchor="t">
            <a:noAutofit/>
          </a:bodyPr>
          <a:lstStyle/>
          <a:p>
            <a:r>
              <a:rPr lang="ru-RU" sz="3200" b="1"/>
              <a:t> Лечение включает медикаментозную и немедикаментозную терапию, диетотерапию, обезболивание, медицинские показания и противопоказания к применению методов лечения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 anchor="b"/>
          <a:lstStyle/>
          <a:p>
            <a:r>
              <a:rPr lang="ru-RU"/>
              <a:t>Консервативное лечение</a:t>
            </a:r>
          </a:p>
          <a:p>
            <a:endParaRPr lang="ru-RU"/>
          </a:p>
          <a:p>
            <a:r>
              <a:rPr lang="ru-RU"/>
              <a:t>Только в рамках предоперационной подготовки условиях ОРИТ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411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lvl="1" algn="ctr"/>
            <a:r>
              <a:rPr lang="ru-RU" sz="4000" b="1" dirty="0">
                <a:latin typeface="+mj-lt"/>
              </a:rPr>
              <a:t>Хирургическое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dirty="0"/>
              <a:t>Залог благоприятного прогноза у пациента с острым медиастинитом кроется в адекватном и своевременном дренировании средостения.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ru-RU" sz="2400" dirty="0"/>
              <a:t>Дренирование только верхнего этажа средостения возможно в случае достоверного подтверждения распространения инфекции только на данную область (результаты МСКТ)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2400" b="1" dirty="0"/>
              <a:t> (Уровень убедительности рекомендации С)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ru-RU" sz="2400" dirty="0"/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ru-RU" sz="2400" dirty="0"/>
              <a:t>Дренирование только нижнего этажа средостения допускается в случае достоверного подтверждения распространения инфекции только на данную область (результаты МСКТ)   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2400" b="1" dirty="0"/>
              <a:t>(Уровень убедительности рекомендации С)</a:t>
            </a:r>
          </a:p>
        </p:txBody>
      </p:sp>
    </p:spTree>
    <p:extLst>
      <p:ext uri="{BB962C8B-B14F-4D97-AF65-F5344CB8AC3E}">
        <p14:creationId xmlns:p14="http://schemas.microsoft.com/office/powerpoint/2010/main" val="920976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/>
              <a:t>Хирургическое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511" y="1417638"/>
            <a:ext cx="8435280" cy="4737125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ru-RU" sz="2400" dirty="0"/>
              <a:t>В случае, когда у хирурга нет данных об обширности и распространении патологического процесса на клетчатку средостения, при появлении признаков нарастания интоксикации, признаках распространения гнойного процесса при ревизии ранее выполненных доступов на шее, отсутствии  возможности оценить это в послеоперационном периоде (отсутствие МСКТ) целесообразно выполнить дренирование нижнего этажа средостения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b="1" dirty="0"/>
              <a:t> (Уровень убедительности рекомендации С)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ru-RU" sz="2400" dirty="0"/>
          </a:p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ru-RU" sz="2400" dirty="0"/>
              <a:t>Показания к дренированию переднего, заднего или обоих отделов средостения выставляются по результатам МСКТ или </a:t>
            </a:r>
            <a:r>
              <a:rPr lang="ru-RU" sz="2400" dirty="0" err="1"/>
              <a:t>интраоперационной</a:t>
            </a:r>
            <a:r>
              <a:rPr lang="ru-RU" sz="2400" dirty="0"/>
              <a:t> ревизии с оценкой распространенности процесса.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b="1" dirty="0"/>
              <a:t>(Уровень убедительности рекомендации С)</a:t>
            </a:r>
          </a:p>
        </p:txBody>
      </p:sp>
    </p:spTree>
    <p:extLst>
      <p:ext uri="{BB962C8B-B14F-4D97-AF65-F5344CB8AC3E}">
        <p14:creationId xmlns:p14="http://schemas.microsoft.com/office/powerpoint/2010/main" val="3772126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Доступы для дренирования средостения</a:t>
            </a:r>
            <a:br>
              <a:rPr lang="ru-RU" dirty="0"/>
            </a:br>
            <a:r>
              <a:rPr lang="ru-RU" dirty="0" err="1"/>
              <a:t>Внеплевральные</a:t>
            </a:r>
            <a:r>
              <a:rPr lang="ru-RU" dirty="0"/>
              <a:t> доступы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 lnSpcReduction="10000"/>
          </a:bodyPr>
          <a:lstStyle/>
          <a:p>
            <a:pPr lvl="0"/>
            <a:r>
              <a:rPr lang="ru-RU" b="1" i="1" dirty="0"/>
              <a:t>Комментарий</a:t>
            </a:r>
            <a:r>
              <a:rPr lang="ru-RU" dirty="0"/>
              <a:t>: наиболее безопасный, простой и эффективный способ взять под контроль инфекционный процесс в любом отделе средостения. Этот доступ легко воспроизводим и повторяем и общими хирургами, не имеющими или имеющими небольшой опыт работы в плевральных полостях и на органах грудной клетки в любой МО, имеющей хирургическое отделение и операционную. Контрольная МСКТ назначается при подозрении на прогрессирование инфекционного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606608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Доступы для дренирования средостения </a:t>
            </a:r>
            <a:br>
              <a:rPr lang="ru-RU" b="1" dirty="0"/>
            </a:br>
            <a:r>
              <a:rPr lang="ru-RU" dirty="0" err="1"/>
              <a:t>Трансплевральные</a:t>
            </a:r>
            <a:r>
              <a:rPr lang="ru-RU" dirty="0"/>
              <a:t> доступы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/>
          </a:bodyPr>
          <a:lstStyle/>
          <a:p>
            <a:r>
              <a:rPr lang="ru-RU" b="1" i="1" dirty="0"/>
              <a:t>Комментарий: </a:t>
            </a:r>
            <a:r>
              <a:rPr lang="ru-RU" dirty="0"/>
              <a:t>эти доступы возможны в специализированных торакальных хирургических отделениях, в МО, имеющих  </a:t>
            </a:r>
            <a:r>
              <a:rPr lang="ru-RU" dirty="0" err="1"/>
              <a:t>торакоскопическую</a:t>
            </a:r>
            <a:r>
              <a:rPr lang="ru-RU" dirty="0"/>
              <a:t> стойку.</a:t>
            </a:r>
          </a:p>
          <a:p>
            <a:endParaRPr lang="ru-RU" dirty="0"/>
          </a:p>
          <a:p>
            <a:r>
              <a:rPr lang="en-US" b="1" i="1" dirty="0"/>
              <a:t>NB</a:t>
            </a:r>
            <a:r>
              <a:rPr lang="ru-RU" b="1" i="1" dirty="0"/>
              <a:t>! </a:t>
            </a:r>
            <a:r>
              <a:rPr lang="ru-RU" dirty="0" err="1"/>
              <a:t>Стернотомия</a:t>
            </a:r>
            <a:r>
              <a:rPr lang="ru-RU" dirty="0"/>
              <a:t> и доступ по </a:t>
            </a:r>
            <a:r>
              <a:rPr lang="ru-RU" dirty="0" err="1"/>
              <a:t>Насилову</a:t>
            </a:r>
            <a:r>
              <a:rPr lang="ru-RU" dirty="0"/>
              <a:t> категорически неприменимы для дренирования средостения при медиастините. </a:t>
            </a:r>
          </a:p>
        </p:txBody>
      </p:sp>
    </p:spTree>
    <p:extLst>
      <p:ext uri="{BB962C8B-B14F-4D97-AF65-F5344CB8AC3E}">
        <p14:creationId xmlns:p14="http://schemas.microsoft.com/office/powerpoint/2010/main" val="310342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Определение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Нисходящий </a:t>
            </a:r>
            <a:r>
              <a:rPr lang="ru-RU" dirty="0" err="1"/>
              <a:t>некротизирующий</a:t>
            </a:r>
            <a:r>
              <a:rPr lang="ru-RU" dirty="0"/>
              <a:t> медиастинит – это острый гнойный процесс в клетчатке средостения, развивающийся в следствие прогрессирования гнойного заболевания на шее.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921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Доступы для дренирования средостения </a:t>
            </a:r>
            <a:br>
              <a:rPr lang="ru-RU" b="1" dirty="0"/>
            </a:br>
            <a:r>
              <a:rPr lang="ru-RU" dirty="0" err="1"/>
              <a:t>Трансплевральные</a:t>
            </a:r>
            <a:r>
              <a:rPr lang="ru-RU" dirty="0"/>
              <a:t> доступы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i="1" dirty="0">
                <a:solidFill>
                  <a:schemeClr val="bg1">
                    <a:lumMod val="50000"/>
                  </a:schemeClr>
                </a:solidFill>
              </a:rPr>
              <a:t>Торакотомия, Торакоскопия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400" b="1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b="1" i="1" dirty="0"/>
              <a:t>Комментарий:</a:t>
            </a:r>
            <a:r>
              <a:rPr lang="ru-RU" sz="2400" dirty="0"/>
              <a:t> чаще выполняется доступ через правую плевральную полость. Целесообразнее выполнять </a:t>
            </a:r>
            <a:r>
              <a:rPr lang="ru-RU" sz="2400" dirty="0" err="1"/>
              <a:t>торакоскопическое</a:t>
            </a:r>
            <a:r>
              <a:rPr lang="ru-RU" sz="2400" dirty="0"/>
              <a:t> вмешательство.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ru-RU" sz="24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/>
              <a:t>Доступ преследует цель широкого раскрытия медиастинальной плевры для обеспечения санации средостения. Должен быть применим только торакальными хирургам.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ru-RU" sz="24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/>
              <a:t>Нужно помнить, что выполнение данного доступа может отсрочить время достижения толерантности пациента к эвакуации на специализированный этап лечения  </a:t>
            </a:r>
          </a:p>
        </p:txBody>
      </p:sp>
    </p:spTree>
    <p:extLst>
      <p:ext uri="{BB962C8B-B14F-4D97-AF65-F5344CB8AC3E}">
        <p14:creationId xmlns:p14="http://schemas.microsoft.com/office/powerpoint/2010/main" val="2938743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Доступы для дренирования средостения </a:t>
            </a:r>
            <a:br>
              <a:rPr lang="ru-RU" sz="3200" b="1" dirty="0"/>
            </a:br>
            <a:r>
              <a:rPr lang="ru-RU" sz="3200" dirty="0" err="1"/>
              <a:t>Внеплевральные</a:t>
            </a:r>
            <a:r>
              <a:rPr lang="ru-RU" sz="3200" dirty="0"/>
              <a:t> доступы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/>
              <a:t>Косая </a:t>
            </a:r>
            <a:r>
              <a:rPr lang="ru-RU" sz="2400" dirty="0" err="1"/>
              <a:t>цервикотомия</a:t>
            </a:r>
            <a:r>
              <a:rPr lang="ru-RU" sz="2400" dirty="0"/>
              <a:t> с обеих сторон. </a:t>
            </a:r>
          </a:p>
          <a:p>
            <a:pPr marL="0" lvl="0" indent="0">
              <a:buNone/>
            </a:pPr>
            <a:r>
              <a:rPr lang="ru-RU" sz="2400" dirty="0"/>
              <a:t>Дренажи (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двухпросветные</a:t>
            </a:r>
            <a:r>
              <a:rPr lang="ru-RU" sz="2400" dirty="0"/>
              <a:t>) устанавливаются в переднее верхнее и заднее верхнее средостения. </a:t>
            </a:r>
          </a:p>
          <a:p>
            <a:pPr lvl="0"/>
            <a:r>
              <a:rPr lang="ru-RU" sz="2400" dirty="0"/>
              <a:t>Ориентир для переднего средостения – задняя поверхность грудины.</a:t>
            </a:r>
          </a:p>
          <a:p>
            <a:pPr lvl="0"/>
            <a:r>
              <a:rPr lang="ru-RU" sz="2400" dirty="0"/>
              <a:t>Ориентир для заднего средостения – пищевод с установленным в него зондом.</a:t>
            </a:r>
          </a:p>
          <a:p>
            <a:pPr marL="0" lvl="0" indent="0">
              <a:buNone/>
            </a:pPr>
            <a:r>
              <a:rPr lang="ru-RU" sz="2400" dirty="0" err="1"/>
              <a:t>Трансхиатальный</a:t>
            </a:r>
            <a:r>
              <a:rPr lang="ru-RU" sz="2400" dirty="0"/>
              <a:t> доступ. Дренаж устанавливается в нижний этаж средостение через пищеводное отверстие диафрагмы.</a:t>
            </a:r>
          </a:p>
          <a:p>
            <a:pPr lvl="0"/>
            <a:r>
              <a:rPr lang="ru-RU" sz="2400" dirty="0"/>
              <a:t>Ориентир – пищевод с установленным в него зондом.</a:t>
            </a:r>
          </a:p>
        </p:txBody>
      </p:sp>
    </p:spTree>
    <p:extLst>
      <p:ext uri="{BB962C8B-B14F-4D97-AF65-F5344CB8AC3E}">
        <p14:creationId xmlns:p14="http://schemas.microsoft.com/office/powerpoint/2010/main" val="1081116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Доступы для дренирования средостения </a:t>
            </a:r>
            <a:br>
              <a:rPr lang="ru-RU" sz="3200" b="1" dirty="0"/>
            </a:br>
            <a:r>
              <a:rPr lang="ru-RU" sz="3200" dirty="0" err="1"/>
              <a:t>Внеплевральные</a:t>
            </a:r>
            <a:r>
              <a:rPr lang="ru-RU" sz="3200" dirty="0"/>
              <a:t> доступы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 err="1"/>
              <a:t>Субксифоидальный</a:t>
            </a:r>
            <a:r>
              <a:rPr lang="ru-RU" sz="2400" dirty="0"/>
              <a:t> доступ – дренаж устанавливается в переднее нижнее средостение.</a:t>
            </a:r>
          </a:p>
          <a:p>
            <a:pPr lvl="0"/>
            <a:r>
              <a:rPr lang="ru-RU" sz="2400" dirty="0"/>
              <a:t>Ориентир для переднего средостения – задняя поверхность грудины</a:t>
            </a:r>
          </a:p>
          <a:p>
            <a:pPr marL="0" indent="0">
              <a:buNone/>
            </a:pPr>
            <a:endParaRPr lang="ru-RU" sz="2400" b="1" i="1" dirty="0"/>
          </a:p>
          <a:p>
            <a:pPr marL="0" indent="0">
              <a:buNone/>
            </a:pPr>
            <a:r>
              <a:rPr lang="ru-RU" sz="2400" b="1" i="1" dirty="0"/>
              <a:t>Комментарий: </a:t>
            </a:r>
            <a:r>
              <a:rPr lang="ru-RU" sz="2400" dirty="0"/>
              <a:t>при этом доступе рекомендуется выполнить резекцию мечевидного отростка с целью укорочения грудины, а соответственно уменьшения зоны для необходимого дренирования и профилактики </a:t>
            </a:r>
            <a:r>
              <a:rPr lang="ru-RU" sz="2400" dirty="0" err="1"/>
              <a:t>ксифоидита</a:t>
            </a:r>
            <a:r>
              <a:rPr lang="ru-RU" sz="2400" dirty="0"/>
              <a:t> и связанного с ним болевого синдрома</a:t>
            </a:r>
          </a:p>
        </p:txBody>
      </p:sp>
    </p:spTree>
    <p:extLst>
      <p:ext uri="{BB962C8B-B14F-4D97-AF65-F5344CB8AC3E}">
        <p14:creationId xmlns:p14="http://schemas.microsoft.com/office/powerpoint/2010/main" val="27196483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Послеоперационный период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По завершении операции и доставке пациента в отделение реанимации</a:t>
            </a:r>
            <a:r>
              <a:rPr lang="en-US" dirty="0"/>
              <a:t>,</a:t>
            </a:r>
            <a:r>
              <a:rPr lang="ru-RU" dirty="0"/>
              <a:t> все дренажи установленные в средостение подключаются к системе вакуум-аспирации.</a:t>
            </a:r>
          </a:p>
          <a:p>
            <a:pPr lvl="0"/>
            <a:r>
              <a:rPr lang="ru-RU" dirty="0"/>
              <a:t>Ирригацию жидкости (0,9% раствор хлорида натрия) сразу после операции следует начать во все дренажные системы, за исключением установленной в заднее нижнее средостение через </a:t>
            </a:r>
            <a:r>
              <a:rPr lang="ru-RU" dirty="0" err="1"/>
              <a:t>трансхиатальный</a:t>
            </a:r>
            <a:r>
              <a:rPr lang="ru-RU" dirty="0"/>
              <a:t> доступ. </a:t>
            </a:r>
          </a:p>
          <a:p>
            <a:pPr lvl="0"/>
            <a:r>
              <a:rPr lang="ru-RU" dirty="0"/>
              <a:t>Ирригация в дренажи заднего нижнего средостения начинается с третьих суток послеоперационного периода.</a:t>
            </a:r>
          </a:p>
          <a:p>
            <a:pPr lvl="0"/>
            <a:endParaRPr lang="ru-RU" dirty="0"/>
          </a:p>
          <a:p>
            <a:pPr lvl="0"/>
            <a:r>
              <a:rPr lang="ru-RU" b="1" i="1" dirty="0"/>
              <a:t>Комментарий: </a:t>
            </a:r>
            <a:r>
              <a:rPr lang="ru-RU" dirty="0"/>
              <a:t>это продиктовано рисками возможной неадекватной аспирации и протеканием инфицированного санирующего раствора из средостения в брюшную полость. К третьим суткам зона стояния дренажей отграничится от свободной брюшной полости и риски инфицирования брюшины в случае протечки минимизируются.</a:t>
            </a:r>
          </a:p>
          <a:p>
            <a:r>
              <a:rPr lang="ru-RU" dirty="0"/>
              <a:t>В случае использования </a:t>
            </a:r>
            <a:r>
              <a:rPr lang="ru-RU" dirty="0" err="1"/>
              <a:t>трансплеврального</a:t>
            </a:r>
            <a:r>
              <a:rPr lang="ru-RU" dirty="0"/>
              <a:t> доступа, нет ограничений по срокам начала ирригации</a:t>
            </a:r>
          </a:p>
        </p:txBody>
      </p:sp>
    </p:spTree>
    <p:extLst>
      <p:ext uri="{BB962C8B-B14F-4D97-AF65-F5344CB8AC3E}">
        <p14:creationId xmlns:p14="http://schemas.microsoft.com/office/powerpoint/2010/main" val="2604006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Послеоперационный период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Поэтапное и постепенное извлечение дренажей из верхнего средостения осуществляется с учетом клинико-лабораторной картины, характера и количества отделяемого по дренажам</a:t>
            </a:r>
          </a:p>
          <a:p>
            <a:pPr lvl="0"/>
            <a:endParaRPr lang="ru-RU" dirty="0"/>
          </a:p>
          <a:p>
            <a:r>
              <a:rPr lang="ru-RU" b="1" i="1" dirty="0"/>
              <a:t>Комментарий:  </a:t>
            </a:r>
            <a:r>
              <a:rPr lang="ru-RU" dirty="0"/>
              <a:t>в зависимости от состояния раны, характера и количества отделяемого по дренажам, состояния пациента определяется скорость удаления дренажных систем (5 мм в сутки или 5 мм за трое суток). Самое главное, чтобы за подтянутым дренажом канал успевал закрыться и не оставалось </a:t>
            </a:r>
            <a:r>
              <a:rPr lang="ru-RU" dirty="0" err="1"/>
              <a:t>недренированных</a:t>
            </a:r>
            <a:r>
              <a:rPr lang="ru-RU" dirty="0"/>
              <a:t> пространств и полостей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На десятые сутки начинают постепенное извлечение дренажей из заднего нижнего средостения. После удаления дренажных систем по ходу канала устанавливаются выпускники из перчаточной резины.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906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/>
          <a:lstStyle/>
          <a:p>
            <a:r>
              <a:rPr lang="ru-RU" dirty="0"/>
              <a:t>Медицинская реабилитация и санаторно-курортное лечение, медицинские показания и противопоказания к применению методов медицинской реабилитации, в том числе основанных на использовании природных лечебных </a:t>
            </a:r>
            <a:r>
              <a:rPr lang="ru-RU" sz="3200" dirty="0"/>
              <a:t>факторов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512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/>
          </a:bodyPr>
          <a:lstStyle/>
          <a:p>
            <a:r>
              <a:rPr lang="ru-RU" sz="3200" dirty="0"/>
              <a:t>Профилактика и диспансерное наблюдение, медицинские показания и противопоказания к применению методов профилактики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31287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dirty="0"/>
              <a:t>Организация оказания медицинской помощи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>
            <a:normAutofit fontScale="92500" lnSpcReduction="10000"/>
          </a:bodyPr>
          <a:lstStyle/>
          <a:p>
            <a:r>
              <a:rPr lang="ru-RU" dirty="0"/>
              <a:t>По возможности помощь должна оказывается в МО, имеющих  специализированные торакальные хирургические отделения. </a:t>
            </a:r>
          </a:p>
          <a:p>
            <a:r>
              <a:rPr lang="ru-RU" dirty="0"/>
              <a:t>В случае выполнения хирургического лечения в ином лечебном учреждении, пациент должен быть в ближайшее время при толерантности к транспортировке, переведен в такое МО. При невозможности это осуществить, необходимо организовать совместное ведение данного пациента с торакальным хирургом путем очных или заочных консультаций</a:t>
            </a:r>
          </a:p>
        </p:txBody>
      </p:sp>
    </p:spTree>
    <p:extLst>
      <p:ext uri="{BB962C8B-B14F-4D97-AF65-F5344CB8AC3E}">
        <p14:creationId xmlns:p14="http://schemas.microsoft.com/office/powerpoint/2010/main" val="13053185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Autofit/>
          </a:bodyPr>
          <a:lstStyle/>
          <a:p>
            <a:r>
              <a:rPr lang="ru-RU" sz="3600" b="1" dirty="0"/>
              <a:t>Дополнительная информация </a:t>
            </a:r>
            <a:br>
              <a:rPr lang="ru-RU" sz="3600" b="1" dirty="0"/>
            </a:br>
            <a:r>
              <a:rPr lang="ru-RU" sz="3600" b="1" dirty="0"/>
              <a:t>(в том числе факторы, влияющие на исход заболевания или состояния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525963"/>
          </a:xfrm>
        </p:spPr>
        <p:txBody>
          <a:bodyPr anchor="b">
            <a:normAutofit/>
          </a:bodyPr>
          <a:lstStyle/>
          <a:p>
            <a:r>
              <a:rPr lang="ru-RU" sz="2600" dirty="0"/>
              <a:t>Существенное значение на течение и исход заболевания прежде всего влияют следующие факторы</a:t>
            </a:r>
          </a:p>
          <a:p>
            <a:pPr lvl="0"/>
            <a:r>
              <a:rPr lang="ru-RU" sz="2600" dirty="0"/>
              <a:t>Давность от момента заболевания</a:t>
            </a:r>
          </a:p>
          <a:p>
            <a:pPr lvl="0"/>
            <a:r>
              <a:rPr lang="ru-RU" sz="2600" dirty="0"/>
              <a:t>Генез </a:t>
            </a:r>
          </a:p>
          <a:p>
            <a:pPr lvl="0"/>
            <a:r>
              <a:rPr lang="ru-RU" sz="2600" dirty="0" err="1"/>
              <a:t>Коморбидносить</a:t>
            </a:r>
            <a:r>
              <a:rPr lang="ru-RU" sz="2600" dirty="0"/>
              <a:t> с такими заболеваниями как сахарный диабет, ожирение, </a:t>
            </a:r>
            <a:r>
              <a:rPr lang="ru-RU" sz="2600" dirty="0" err="1"/>
              <a:t>иммунодефицитные</a:t>
            </a:r>
            <a:r>
              <a:rPr lang="ru-RU" sz="2600" dirty="0"/>
              <a:t> состояния, прием ГКС</a:t>
            </a:r>
          </a:p>
          <a:p>
            <a:pPr lvl="0"/>
            <a:r>
              <a:rPr lang="ru-RU" sz="2600" dirty="0"/>
              <a:t>Адекватность дренирования очага инфекции, в том числе первичного</a:t>
            </a:r>
            <a:r>
              <a:rPr lang="en-US" sz="2600" dirty="0"/>
              <a:t> </a:t>
            </a:r>
            <a:r>
              <a:rPr lang="ru-RU" sz="2600" dirty="0"/>
              <a:t>очага</a:t>
            </a:r>
          </a:p>
        </p:txBody>
      </p:sp>
    </p:spTree>
    <p:extLst>
      <p:ext uri="{BB962C8B-B14F-4D97-AF65-F5344CB8AC3E}">
        <p14:creationId xmlns:p14="http://schemas.microsoft.com/office/powerpoint/2010/main" val="3510621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/>
              <a:t>Алгоритм действий врача</a:t>
            </a:r>
            <a:br>
              <a:rPr lang="ru-RU" dirty="0"/>
            </a:br>
            <a:r>
              <a:rPr lang="ru-RU" dirty="0"/>
              <a:t>Тактика при подозрении на НМ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92896"/>
            <a:ext cx="8164499" cy="2525552"/>
          </a:xfrm>
        </p:spPr>
      </p:pic>
    </p:spTree>
    <p:extLst>
      <p:ext uri="{BB962C8B-B14F-4D97-AF65-F5344CB8AC3E}">
        <p14:creationId xmlns:p14="http://schemas.microsoft.com/office/powerpoint/2010/main" val="83647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br>
              <a:rPr lang="ru-RU" sz="3600" dirty="0"/>
            </a:br>
            <a:br>
              <a:rPr lang="ru-RU" sz="3600" dirty="0"/>
            </a:br>
            <a:r>
              <a:rPr lang="ru-RU" sz="3600" dirty="0"/>
              <a:t>1.2 Этиология и патогенез заболевания или состояния (группы заболеваний или состояний)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b">
            <a:normAutofit/>
          </a:bodyPr>
          <a:lstStyle/>
          <a:p>
            <a:r>
              <a:rPr lang="ru-RU" dirty="0"/>
              <a:t>Первичный медиастинит</a:t>
            </a:r>
          </a:p>
          <a:p>
            <a:r>
              <a:rPr lang="ru-RU" dirty="0"/>
              <a:t>Основные причины первичного медиастинита, как правило, травматические воздействия на грудную клетку или повреждения пищевода различной этиологии.</a:t>
            </a:r>
          </a:p>
          <a:p>
            <a:pPr lvl="0"/>
            <a:r>
              <a:rPr lang="ru-RU" dirty="0"/>
              <a:t>ранения и повреждения пищевода</a:t>
            </a:r>
          </a:p>
          <a:p>
            <a:pPr lvl="0"/>
            <a:r>
              <a:rPr lang="ru-RU" dirty="0"/>
              <a:t>осложнения послеоперационного периода после вмешательств на органах шеи, грудной клетки</a:t>
            </a:r>
          </a:p>
        </p:txBody>
      </p:sp>
    </p:spTree>
    <p:extLst>
      <p:ext uri="{BB962C8B-B14F-4D97-AF65-F5344CB8AC3E}">
        <p14:creationId xmlns:p14="http://schemas.microsoft.com/office/powerpoint/2010/main" val="4179654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Алгоритм лечения НМ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91" y="1600200"/>
            <a:ext cx="7149418" cy="4525963"/>
          </a:xfrm>
        </p:spPr>
      </p:pic>
      <p:pic>
        <p:nvPicPr>
          <p:cNvPr id="5" name="Picture 2" descr="C:\Users\421\OneDrive\Рабочий стол\Screenshot_2024-03-14-09-03-29-597_com.brave.browser-ed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65" y="188640"/>
            <a:ext cx="1168763" cy="70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1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Синдром </a:t>
            </a:r>
            <a:r>
              <a:rPr lang="ru-RU" dirty="0" err="1"/>
              <a:t>Бурхаве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ru-RU" sz="2800" dirty="0"/>
              <a:t>Классическая картина синдрома </a:t>
            </a:r>
            <a:r>
              <a:rPr lang="ru-RU" sz="2800" dirty="0" err="1"/>
              <a:t>Бурхаве</a:t>
            </a:r>
            <a:r>
              <a:rPr lang="ru-RU" sz="2800" dirty="0"/>
              <a:t> характеризуется разрывом нижней левой стенки пищевода с развитием </a:t>
            </a:r>
            <a:r>
              <a:rPr lang="ru-RU" sz="2800" dirty="0" err="1"/>
              <a:t>пневмогидроторакса</a:t>
            </a:r>
            <a:r>
              <a:rPr lang="ru-RU" sz="2800" dirty="0"/>
              <a:t> слева и пищеводно-плевральным свищем слева с развитием  эмпиемы плевры. Однако, в ряде случаев, повреждения медиастинального листка плевры не происходит, дефект стенки пищевода реализуется в средостение, что ведет к инфицированию клетчатки средостения и развитию медиастинита.</a:t>
            </a:r>
          </a:p>
          <a:p>
            <a:pPr lvl="0"/>
            <a:r>
              <a:rPr lang="ru-RU" sz="2800" dirty="0"/>
              <a:t>другие причины перфорации пищевода</a:t>
            </a:r>
          </a:p>
        </p:txBody>
      </p:sp>
    </p:spTree>
    <p:extLst>
      <p:ext uri="{BB962C8B-B14F-4D97-AF65-F5344CB8AC3E}">
        <p14:creationId xmlns:p14="http://schemas.microsoft.com/office/powerpoint/2010/main" val="81210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   Вторичные медиастиниты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встречаются в 2-3 раза чаще, чем первичные, и развиваются при проникновении в средостение инфекции контактным путем, гематогенным или </a:t>
            </a:r>
            <a:r>
              <a:rPr lang="ru-RU" dirty="0" err="1"/>
              <a:t>лимфогенным</a:t>
            </a:r>
            <a:r>
              <a:rPr lang="ru-RU" dirty="0"/>
              <a:t> путями из первичных очагов.</a:t>
            </a:r>
          </a:p>
          <a:p>
            <a:pPr lvl="0"/>
            <a:r>
              <a:rPr lang="ru-RU" dirty="0"/>
              <a:t>Гнойный процесс распространяется из челюстно-лицевой области и ЛОР-органов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53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Факторы, </a:t>
            </a:r>
            <a:br>
              <a:rPr lang="ru-RU" dirty="0"/>
            </a:br>
            <a:r>
              <a:rPr lang="ru-RU" dirty="0"/>
              <a:t>приводящие к картине медиастинита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Имеются анатомо-физиологические особенности обуславливающие патогенез острого медиастинита</a:t>
            </a:r>
          </a:p>
          <a:p>
            <a:pPr lvl="0"/>
            <a:r>
              <a:rPr lang="ru-RU" dirty="0"/>
              <a:t>Сообщение с фасциальными пространствами шеи</a:t>
            </a:r>
          </a:p>
          <a:p>
            <a:pPr lvl="0"/>
            <a:r>
              <a:rPr lang="ru-RU" dirty="0"/>
              <a:t>Отсутствие естественных анатомических преград</a:t>
            </a:r>
          </a:p>
          <a:p>
            <a:pPr lvl="0"/>
            <a:r>
              <a:rPr lang="ru-RU" dirty="0"/>
              <a:t>Жировая клетчатка </a:t>
            </a:r>
          </a:p>
          <a:p>
            <a:pPr lvl="0"/>
            <a:r>
              <a:rPr lang="ru-RU" dirty="0"/>
              <a:t>Абсорбирующие поверхности </a:t>
            </a:r>
          </a:p>
          <a:p>
            <a:pPr lvl="0"/>
            <a:r>
              <a:rPr lang="ru-RU" dirty="0"/>
              <a:t>Подвижность органов </a:t>
            </a:r>
          </a:p>
          <a:p>
            <a:pPr lvl="0"/>
            <a:r>
              <a:rPr lang="ru-RU" dirty="0"/>
              <a:t>Рефлексогенные зоны </a:t>
            </a:r>
          </a:p>
          <a:p>
            <a:pPr lvl="0"/>
            <a:r>
              <a:rPr lang="ru-RU" dirty="0"/>
              <a:t>Колебания внутригрудного давления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53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dirty="0"/>
          </a:p>
          <a:p>
            <a:r>
              <a:rPr lang="ru-RU" dirty="0"/>
              <a:t>Вышеперечисленные факторы способствуют быстрому распространению инфекционного процесса связано с участием анаэробной, зачастую </a:t>
            </a:r>
            <a:r>
              <a:rPr lang="ru-RU" dirty="0" err="1"/>
              <a:t>одонтогенной</a:t>
            </a:r>
            <a:r>
              <a:rPr lang="ru-RU" dirty="0"/>
              <a:t> флоры, которая характеризуется газообразованием.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69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Эпидемиология заболевания или состояния </a:t>
            </a:r>
            <a:br>
              <a:rPr lang="ru-RU" sz="3600" dirty="0"/>
            </a:br>
            <a:r>
              <a:rPr lang="ru-RU" sz="3600" dirty="0"/>
              <a:t>(группы заболеваний или состояний)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b">
            <a:normAutofit/>
          </a:bodyPr>
          <a:lstStyle/>
          <a:p>
            <a:r>
              <a:rPr lang="ru-RU" dirty="0"/>
              <a:t>Острый медиастинит встречается у обоих полов</a:t>
            </a:r>
            <a:r>
              <a:rPr lang="en-US" dirty="0"/>
              <a:t>,</a:t>
            </a:r>
            <a:r>
              <a:rPr lang="ru-RU" dirty="0"/>
              <a:t> однако значительно чаще у мужчин</a:t>
            </a:r>
            <a:r>
              <a:rPr lang="en-US" dirty="0"/>
              <a:t>, </a:t>
            </a:r>
            <a:r>
              <a:rPr lang="ru-RU" dirty="0"/>
              <a:t>чем у женщин</a:t>
            </a:r>
            <a:r>
              <a:rPr lang="en-US" dirty="0"/>
              <a:t>, </a:t>
            </a:r>
            <a:r>
              <a:rPr lang="ru-RU" dirty="0"/>
              <a:t>в соотношении 6:1. Хотя в литературе приводятся исключения</a:t>
            </a:r>
            <a:r>
              <a:rPr lang="en-US" dirty="0"/>
              <a:t>, </a:t>
            </a:r>
            <a:r>
              <a:rPr lang="ru-RU" dirty="0"/>
              <a:t>большинство случаев острого медиастинита происходит на 3-5 десятилетиях жизни. Влияние возраста на уровень смертности подтверждено рядом исследований</a:t>
            </a:r>
            <a:r>
              <a:rPr lang="en-US" dirty="0"/>
              <a:t>, </a:t>
            </a:r>
            <a:r>
              <a:rPr lang="ru-RU" dirty="0"/>
              <a:t>с незначительными различиями в первые два десятка лет и значительными после пятого десятилетия жизни </a:t>
            </a:r>
          </a:p>
        </p:txBody>
      </p:sp>
    </p:spTree>
    <p:extLst>
      <p:ext uri="{BB962C8B-B14F-4D97-AF65-F5344CB8AC3E}">
        <p14:creationId xmlns:p14="http://schemas.microsoft.com/office/powerpoint/2010/main" val="1381462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4074</TotalTime>
  <Words>1944</Words>
  <Application>Microsoft Office PowerPoint</Application>
  <PresentationFormat>Экран (4:3)</PresentationFormat>
  <Paragraphs>213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Arial</vt:lpstr>
      <vt:lpstr>Calibri</vt:lpstr>
      <vt:lpstr>Тема Office</vt:lpstr>
      <vt:lpstr>Национальные клинические рекомендации: гнойный медиастинит ( проект )</vt:lpstr>
      <vt:lpstr>Определение заболевания  или состояния  (группы заболеваний или состояний)</vt:lpstr>
      <vt:lpstr>Определение</vt:lpstr>
      <vt:lpstr>  1.2 Этиология и патогенез заболевания или состояния (группы заболеваний или состояний)</vt:lpstr>
      <vt:lpstr>Синдром Бурхаве</vt:lpstr>
      <vt:lpstr>   Вторичные медиастиниты</vt:lpstr>
      <vt:lpstr> Факторы,  приводящие к картине медиастинита</vt:lpstr>
      <vt:lpstr>   </vt:lpstr>
      <vt:lpstr>Эпидемиология заболевания или состояния  (группы заболеваний или состояний)</vt:lpstr>
      <vt:lpstr>  Особенности кодирования заболевания или состояния (группы заболеваний или состояний) по Международной статистической классификации болезней и проблем, связанных со здоровьем</vt:lpstr>
      <vt:lpstr>Коды МКБ-10</vt:lpstr>
      <vt:lpstr>Классификация заболевания или состояния по Иванову А.Я. (1959)  (группы заболеваний или состояний)</vt:lpstr>
      <vt:lpstr>По распространенности</vt:lpstr>
      <vt:lpstr>По локализации</vt:lpstr>
      <vt:lpstr>По течению можно выделить 2 типа нисходящих медиастинитов (Endo S.)</vt:lpstr>
      <vt:lpstr>Презентация PowerPoint</vt:lpstr>
      <vt:lpstr>Клиническая картина заболевания или состояния (группы заболеваний или состояний)</vt:lpstr>
      <vt:lpstr>Диагностика заболевания или состояния (группы заболеваний или состояний) медицинские показания и противопоказания к применению методов диагностики</vt:lpstr>
      <vt:lpstr>Презентация PowerPoint</vt:lpstr>
      <vt:lpstr>Физикальное обследование</vt:lpstr>
      <vt:lpstr>      Локальные симптомы медиастинита</vt:lpstr>
      <vt:lpstr>Лабораторные диагностические исследования</vt:lpstr>
      <vt:lpstr>Инструментальные диагностические исследования</vt:lpstr>
      <vt:lpstr>Рентгеновские методы</vt:lpstr>
      <vt:lpstr> Лечение включает медикаментозную и немедикаментозную терапию, диетотерапию, обезболивание, медицинские показания и противопоказания к применению методов лечения</vt:lpstr>
      <vt:lpstr>Хирургическое лечение</vt:lpstr>
      <vt:lpstr>Хирургическое лечение</vt:lpstr>
      <vt:lpstr>Доступы для дренирования средостения Внеплевральные доступы</vt:lpstr>
      <vt:lpstr>Доступы для дренирования средостения  Трансплевральные доступы</vt:lpstr>
      <vt:lpstr>Доступы для дренирования средостения  Трансплевральные доступы</vt:lpstr>
      <vt:lpstr>Доступы для дренирования средостения  Внеплевральные доступы</vt:lpstr>
      <vt:lpstr>Доступы для дренирования средостения  Внеплевральные доступы</vt:lpstr>
      <vt:lpstr>Послеоперационный период</vt:lpstr>
      <vt:lpstr>Послеоперационный период</vt:lpstr>
      <vt:lpstr>Презентация PowerPoint</vt:lpstr>
      <vt:lpstr>Презентация PowerPoint</vt:lpstr>
      <vt:lpstr>Организация оказания медицинской помощи</vt:lpstr>
      <vt:lpstr>Дополнительная информация  (в том числе факторы, влияющие на исход заболевания или состояния</vt:lpstr>
      <vt:lpstr>Алгоритм действий врача Тактика при подозрении на НМ</vt:lpstr>
      <vt:lpstr>Алгоритм лечения НМ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Доступы для дренирования средостения при медиастините</dc:title>
  <dc:creator>Кутепов Антон Вадимович</dc:creator>
  <cp:lastModifiedBy>Приемная Директора</cp:lastModifiedBy>
  <cp:revision>116</cp:revision>
  <dcterms:created xsi:type="dcterms:W3CDTF">2023-11-17T03:46:19Z</dcterms:created>
  <dcterms:modified xsi:type="dcterms:W3CDTF">2025-02-24T07:08:02Z</dcterms:modified>
</cp:coreProperties>
</file>